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7"/>
  </p:notesMasterIdLst>
  <p:sldIdLst>
    <p:sldId id="256" r:id="rId3"/>
    <p:sldId id="431" r:id="rId4"/>
    <p:sldId id="290" r:id="rId5"/>
    <p:sldId id="287" r:id="rId6"/>
    <p:sldId id="288" r:id="rId7"/>
    <p:sldId id="291" r:id="rId8"/>
    <p:sldId id="348" r:id="rId9"/>
    <p:sldId id="289" r:id="rId10"/>
    <p:sldId id="470" r:id="rId11"/>
    <p:sldId id="471" r:id="rId12"/>
    <p:sldId id="283" r:id="rId13"/>
    <p:sldId id="276" r:id="rId14"/>
    <p:sldId id="280" r:id="rId15"/>
    <p:sldId id="281" r:id="rId16"/>
    <p:sldId id="293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555" r:id="rId26"/>
    <p:sldId id="556" r:id="rId27"/>
    <p:sldId id="623" r:id="rId28"/>
    <p:sldId id="558" r:id="rId29"/>
    <p:sldId id="559" r:id="rId30"/>
    <p:sldId id="560" r:id="rId31"/>
    <p:sldId id="561" r:id="rId32"/>
    <p:sldId id="619" r:id="rId33"/>
    <p:sldId id="620" r:id="rId34"/>
    <p:sldId id="621" r:id="rId35"/>
    <p:sldId id="562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571" r:id="rId45"/>
    <p:sldId id="613" r:id="rId46"/>
    <p:sldId id="614" r:id="rId47"/>
    <p:sldId id="612" r:id="rId48"/>
    <p:sldId id="622" r:id="rId49"/>
    <p:sldId id="573" r:id="rId50"/>
    <p:sldId id="615" r:id="rId51"/>
    <p:sldId id="616" r:id="rId52"/>
    <p:sldId id="627" r:id="rId53"/>
    <p:sldId id="631" r:id="rId54"/>
    <p:sldId id="633" r:id="rId55"/>
    <p:sldId id="634" r:id="rId56"/>
    <p:sldId id="578" r:id="rId57"/>
    <p:sldId id="575" r:id="rId58"/>
    <p:sldId id="576" r:id="rId59"/>
    <p:sldId id="577" r:id="rId60"/>
    <p:sldId id="489" r:id="rId61"/>
    <p:sldId id="490" r:id="rId62"/>
    <p:sldId id="491" r:id="rId63"/>
    <p:sldId id="458" r:id="rId64"/>
    <p:sldId id="501" r:id="rId65"/>
    <p:sldId id="462" r:id="rId66"/>
    <p:sldId id="452" r:id="rId67"/>
    <p:sldId id="464" r:id="rId68"/>
    <p:sldId id="465" r:id="rId69"/>
    <p:sldId id="467" r:id="rId70"/>
    <p:sldId id="499" r:id="rId71"/>
    <p:sldId id="500" r:id="rId72"/>
    <p:sldId id="468" r:id="rId73"/>
    <p:sldId id="504" r:id="rId74"/>
    <p:sldId id="505" r:id="rId75"/>
    <p:sldId id="506" r:id="rId76"/>
    <p:sldId id="539" r:id="rId77"/>
    <p:sldId id="617" r:id="rId78"/>
    <p:sldId id="618" r:id="rId79"/>
    <p:sldId id="455" r:id="rId80"/>
    <p:sldId id="502" r:id="rId81"/>
    <p:sldId id="606" r:id="rId82"/>
    <p:sldId id="608" r:id="rId83"/>
    <p:sldId id="609" r:id="rId84"/>
    <p:sldId id="610" r:id="rId85"/>
    <p:sldId id="626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90" d="100"/>
          <a:sy n="90" d="100"/>
        </p:scale>
        <p:origin x="-15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9252952"/>
        <c:axId val="549255928"/>
      </c:barChart>
      <c:catAx>
        <c:axId val="549252952"/>
        <c:scaling>
          <c:orientation val="minMax"/>
        </c:scaling>
        <c:delete val="0"/>
        <c:axPos val="b"/>
        <c:majorTickMark val="out"/>
        <c:minorTickMark val="none"/>
        <c:tickLblPos val="nextTo"/>
        <c:crossAx val="549255928"/>
        <c:crosses val="autoZero"/>
        <c:auto val="1"/>
        <c:lblAlgn val="ctr"/>
        <c:lblOffset val="100"/>
        <c:noMultiLvlLbl val="0"/>
      </c:catAx>
      <c:valAx>
        <c:axId val="549255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492529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Overhead vs. pthreads</a:t>
            </a:r>
          </a:p>
        </c:rich>
      </c:tx>
      <c:layout>
        <c:manualLayout>
          <c:xMode val="edge"/>
          <c:yMode val="edge"/>
          <c:x val="0.400578004672493"/>
          <c:y val="0.03871159681865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data!$G$3:$G$19</c:f>
              <c:numCache>
                <c:formatCode>0.00</c:formatCode>
                <c:ptCount val="17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5.740885927144999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2.335924006989258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6">
                  <c:v>2.575510510868047</c:v>
                </c:pt>
              </c:numCache>
            </c:numRef>
          </c:val>
        </c:ser>
        <c:ser>
          <c:idx val="1"/>
          <c:order val="1"/>
          <c:tx>
            <c:strRef>
              <c:f>data!$H$2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data!$H$3:$H$19</c:f>
              <c:numCache>
                <c:formatCode>0.00</c:formatCode>
                <c:ptCount val="17"/>
                <c:pt idx="1">
                  <c:v>0.48376068372721</c:v>
                </c:pt>
                <c:pt idx="2">
                  <c:v>1.141228986584548</c:v>
                </c:pt>
                <c:pt idx="3">
                  <c:v>0.139336781289634</c:v>
                </c:pt>
                <c:pt idx="4">
                  <c:v>0.997735360721079</c:v>
                </c:pt>
                <c:pt idx="5">
                  <c:v>1.031911648053735</c:v>
                </c:pt>
                <c:pt idx="6">
                  <c:v>3.170006071570641</c:v>
                </c:pt>
                <c:pt idx="7">
                  <c:v>0.618580948626721</c:v>
                </c:pt>
                <c:pt idx="8">
                  <c:v>1.07235726411535</c:v>
                </c:pt>
                <c:pt idx="10">
                  <c:v>0.990019960079893</c:v>
                </c:pt>
                <c:pt idx="11">
                  <c:v>3.824489795918367</c:v>
                </c:pt>
                <c:pt idx="12">
                  <c:v>3.722797927771681</c:v>
                </c:pt>
                <c:pt idx="13">
                  <c:v>2.41438234247063</c:v>
                </c:pt>
                <c:pt idx="14">
                  <c:v>1.682336832496577</c:v>
                </c:pt>
                <c:pt idx="15">
                  <c:v>0.929041916167665</c:v>
                </c:pt>
                <c:pt idx="16">
                  <c:v>0.753445085927568</c:v>
                </c:pt>
              </c:numCache>
            </c:numRef>
          </c:val>
        </c:ser>
        <c:ser>
          <c:idx val="2"/>
          <c:order val="2"/>
          <c:tx>
            <c:strRef>
              <c:f>data!$I$2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data!$I$3:$I$19</c:f>
              <c:numCache>
                <c:formatCode>0.00</c:formatCode>
                <c:ptCount val="17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3844184"/>
        <c:axId val="586479656"/>
      </c:barChart>
      <c:catAx>
        <c:axId val="583844184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586479656"/>
        <c:crosses val="autoZero"/>
        <c:auto val="0"/>
        <c:lblAlgn val="ctr"/>
        <c:lblOffset val="100"/>
        <c:tickMarkSkip val="9"/>
        <c:noMultiLvlLbl val="0"/>
      </c:catAx>
      <c:valAx>
        <c:axId val="586479656"/>
        <c:scaling>
          <c:orientation val="minMax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/>
                  <a:t>Runtime normalized</a:t>
                </a:r>
              </a:p>
              <a:p>
                <a:pPr>
                  <a:defRPr sz="1400" b="1"/>
                </a:pPr>
                <a:r>
                  <a:rPr lang="en-US" sz="1400" b="1"/>
                  <a:t>to pthreads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58384418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690533875573"/>
          <c:y val="0.82350383783891"/>
          <c:w val="0.359256094625726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Scalability</a:t>
            </a:r>
          </a:p>
        </c:rich>
      </c:tx>
      <c:layout>
        <c:manualLayout>
          <c:xMode val="edge"/>
          <c:yMode val="edge"/>
          <c:x val="0.442489635791992"/>
          <c:y val="0.028985507246376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data!$B$58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data!$B$59:$B$74</c:f>
              <c:numCache>
                <c:formatCode>0.00</c:formatCode>
                <c:ptCount val="16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1">
                  <c:v>1.01145730133578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5">
                  <c:v>1.432397624808845</c:v>
                </c:pt>
              </c:numCache>
            </c:numRef>
          </c:val>
        </c:ser>
        <c:ser>
          <c:idx val="1"/>
          <c:order val="1"/>
          <c:tx>
            <c:strRef>
              <c:f>data!$C$58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data!$C$59:$C$74</c:f>
              <c:numCache>
                <c:formatCode>0.00</c:formatCode>
                <c:ptCount val="16"/>
                <c:pt idx="1">
                  <c:v>3.64664310955771</c:v>
                </c:pt>
                <c:pt idx="2">
                  <c:v>3.203728362233072</c:v>
                </c:pt>
                <c:pt idx="3">
                  <c:v>3.802037844475068</c:v>
                </c:pt>
                <c:pt idx="4">
                  <c:v>2.116731517496801</c:v>
                </c:pt>
                <c:pt idx="5">
                  <c:v>1.928413749611998</c:v>
                </c:pt>
                <c:pt idx="6">
                  <c:v>1.903594458224434</c:v>
                </c:pt>
                <c:pt idx="7">
                  <c:v>3.957752429547158</c:v>
                </c:pt>
                <c:pt idx="8">
                  <c:v>3.071516429269662</c:v>
                </c:pt>
                <c:pt idx="10">
                  <c:v>2.632974910415952</c:v>
                </c:pt>
                <c:pt idx="11">
                  <c:v>1.285393953458332</c:v>
                </c:pt>
                <c:pt idx="12">
                  <c:v>1.386832792686523</c:v>
                </c:pt>
                <c:pt idx="13">
                  <c:v>1.674805570587086</c:v>
                </c:pt>
                <c:pt idx="14">
                  <c:v>3.993554624531099</c:v>
                </c:pt>
                <c:pt idx="15">
                  <c:v>2.292666498141523</c:v>
                </c:pt>
              </c:numCache>
            </c:numRef>
          </c:val>
        </c:ser>
        <c:ser>
          <c:idx val="2"/>
          <c:order val="2"/>
          <c:tx>
            <c:strRef>
              <c:f>data!$D$58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data!$D$59:$D$74</c:f>
              <c:numCache>
                <c:formatCode>0.00</c:formatCode>
                <c:ptCount val="16"/>
                <c:pt idx="1">
                  <c:v>2.28831908789082</c:v>
                </c:pt>
                <c:pt idx="2">
                  <c:v>3.631873872142601</c:v>
                </c:pt>
                <c:pt idx="3">
                  <c:v>0.541932866823835</c:v>
                </c:pt>
                <c:pt idx="4">
                  <c:v>2.106416477919323</c:v>
                </c:pt>
                <c:pt idx="5">
                  <c:v>1.931539447208789</c:v>
                </c:pt>
                <c:pt idx="6">
                  <c:v>1.690346083637315</c:v>
                </c:pt>
                <c:pt idx="7">
                  <c:v>2.455507644104622</c:v>
                </c:pt>
                <c:pt idx="8">
                  <c:v>3.29527039774366</c:v>
                </c:pt>
                <c:pt idx="10">
                  <c:v>2.65495675315686</c:v>
                </c:pt>
                <c:pt idx="11">
                  <c:v>1.704087507196856</c:v>
                </c:pt>
                <c:pt idx="12">
                  <c:v>1.08460899492346</c:v>
                </c:pt>
                <c:pt idx="13">
                  <c:v>2.386733607222273</c:v>
                </c:pt>
                <c:pt idx="14">
                  <c:v>3.718962075856288</c:v>
                </c:pt>
                <c:pt idx="15">
                  <c:v>1.750676020828701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8734696"/>
        <c:axId val="588737736"/>
      </c:barChart>
      <c:catAx>
        <c:axId val="588734696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588737736"/>
        <c:crosses val="autoZero"/>
        <c:auto val="0"/>
        <c:lblAlgn val="ctr"/>
        <c:lblOffset val="100"/>
        <c:tickMarkSkip val="9"/>
        <c:noMultiLvlLbl val="0"/>
      </c:catAx>
      <c:valAx>
        <c:axId val="588737736"/>
        <c:scaling>
          <c:orientation val="minMax"/>
          <c:max val="4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u="sng"/>
                  <a:t>Runtime</a:t>
                </a:r>
                <a:r>
                  <a:rPr lang="en-US" sz="1400" b="1" u="sng" baseline="0"/>
                  <a:t> on 2 cores</a:t>
                </a:r>
                <a:r>
                  <a:rPr lang="en-US" sz="1400" b="1" baseline="0"/>
                  <a:t> </a:t>
                </a:r>
              </a:p>
              <a:p>
                <a:pPr>
                  <a:defRPr sz="1400" b="1"/>
                </a:pPr>
                <a:r>
                  <a:rPr lang="en-US" sz="1400" b="1" baseline="0"/>
                  <a:t>Runtime on 8 cores</a:t>
                </a:r>
                <a:endParaRPr lang="en-US" sz="1400" b="1"/>
              </a:p>
            </c:rich>
          </c:tx>
          <c:layout/>
          <c:overlay val="0"/>
        </c:title>
        <c:numFmt formatCode="0.0" sourceLinked="0"/>
        <c:majorTickMark val="out"/>
        <c:minorTickMark val="none"/>
        <c:tickLblPos val="nextTo"/>
        <c:crossAx val="58873469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5251754591478"/>
          <c:y val="0.841175714877745"/>
          <c:w val="0.333055221263281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10/7/11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emf"/><Relationship Id="rId3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6.jpeg"/><Relationship Id="rId5" Type="http://schemas.openxmlformats.org/officeDocument/2006/relationships/image" Target="../media/image50.png"/><Relationship Id="rId6" Type="http://schemas.openxmlformats.org/officeDocument/2006/relationships/image" Target="../media/image5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Charlie </a:t>
            </a:r>
            <a:r>
              <a:rPr lang="en-US" sz="2800" dirty="0" err="1" smtClean="0">
                <a:solidFill>
                  <a:srgbClr val="FFFFFF"/>
                </a:solidFill>
              </a:rPr>
              <a:t>Curtsinger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</a:rPr>
              <a:t>Tongping</a:t>
            </a:r>
            <a:r>
              <a:rPr lang="en-US" sz="2800" dirty="0" smtClean="0">
                <a:solidFill>
                  <a:srgbClr val="FFFFFF"/>
                </a:solidFill>
              </a:rPr>
              <a:t> Liu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3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524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983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  <p:extLst>
      <p:ext uri="{BB962C8B-B14F-4D97-AF65-F5344CB8AC3E}">
        <p14:creationId xmlns:p14="http://schemas.microsoft.com/office/powerpoint/2010/main" val="3877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24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val="127409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Instrument every access</a:t>
            </a:r>
          </a:p>
          <a:p>
            <a:pPr lvl="1"/>
            <a:r>
              <a:rPr lang="en-US" dirty="0" smtClean="0"/>
              <a:t>200X slowdown, </a:t>
            </a:r>
            <a:r>
              <a:rPr lang="en-US" b="1" dirty="0" smtClean="0"/>
              <a:t>false positives</a:t>
            </a:r>
          </a:p>
          <a:p>
            <a:r>
              <a:rPr lang="en-US" dirty="0" smtClean="0"/>
              <a:t>Performance counters</a:t>
            </a:r>
          </a:p>
          <a:p>
            <a:pPr lvl="1"/>
            <a:r>
              <a:rPr lang="en-US" dirty="0" smtClean="0"/>
              <a:t>Fast but imprecise, </a:t>
            </a:r>
            <a:r>
              <a:rPr lang="en-US" b="1" dirty="0" smtClean="0"/>
              <a:t>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01228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52600"/>
            <a:ext cx="8534400" cy="266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482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2400" y="914400"/>
            <a:ext cx="4419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</a:t>
            </a:r>
          </a:p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609600"/>
            <a:ext cx="2743200" cy="3257729"/>
            <a:chOff x="381000" y="609600"/>
            <a:chExt cx="2743200" cy="325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609600"/>
              <a:ext cx="2546350" cy="2546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  <a:endParaRPr lang="en-US" sz="36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2400" y="4572000"/>
            <a:ext cx="51816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Identifies heap objects by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callsite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, </a:t>
            </a:r>
            <a:r>
              <a:rPr lang="en-US" sz="3600" b="1" dirty="0" err="1" smtClean="0">
                <a:solidFill>
                  <a:srgbClr val="00AA00"/>
                </a:solidFill>
                <a:latin typeface="+mj-lt"/>
              </a:rPr>
              <a:t>globals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 by name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667000"/>
            <a:ext cx="5130800" cy="15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3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597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696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55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96" y="685799"/>
            <a:ext cx="5039204" cy="54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77647"/>
              </p:ext>
            </p:extLst>
          </p:nvPr>
        </p:nvGraphicFramePr>
        <p:xfrm>
          <a:off x="2819400" y="3276600"/>
          <a:ext cx="5911850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593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0"/>
            <a:ext cx="5181600" cy="7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2286000"/>
            <a:ext cx="5029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447800"/>
            <a:ext cx="2971800" cy="267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30" y="3849469"/>
            <a:ext cx="25908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  <a:endParaRPr lang="en-US" sz="3600" b="1" cap="small" dirty="0" smtClean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2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pic>
        <p:nvPicPr>
          <p:cNvPr id="6" name="Picture 5" descr="patrolpe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5200"/>
            <a:ext cx="9116568" cy="3358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467"/>
            <a:ext cx="9144000" cy="334433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5987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Use </a:t>
            </a:r>
            <a:r>
              <a:rPr lang="en-US" sz="1400" dirty="0">
                <a:solidFill>
                  <a:srgbClr val="000000"/>
                </a:solidFill>
              </a:rPr>
              <a:t>Sheriff-</a:t>
            </a:r>
            <a:r>
              <a:rPr lang="en-US" sz="1400" cap="small" dirty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guide</a:t>
            </a:r>
            <a:br>
              <a:rPr lang="en-US" sz="1400" i="1" dirty="0"/>
            </a:br>
            <a:r>
              <a:rPr lang="en-US" sz="1400" i="1" dirty="0"/>
              <a:t>modifications</a:t>
            </a:r>
            <a:br>
              <a:rPr lang="en-US" sz="1400" i="1" dirty="0"/>
            </a:br>
            <a:r>
              <a:rPr lang="en-US" sz="1400" i="1" dirty="0"/>
              <a:t>(padding,</a:t>
            </a:r>
            <a:br>
              <a:rPr lang="en-US" sz="1400" i="1" dirty="0"/>
            </a:br>
            <a:r>
              <a:rPr lang="en-US" sz="1400" i="1" dirty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3520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</a:t>
            </a:r>
            <a:r>
              <a:rPr lang="en-US" sz="1400" dirty="0" smtClean="0">
                <a:solidFill>
                  <a:srgbClr val="000000"/>
                </a:solidFill>
              </a:rPr>
              <a:t>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2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05600" y="3810000"/>
            <a:ext cx="2303145" cy="2938511"/>
            <a:chOff x="3048000" y="0"/>
            <a:chExt cx="2971800" cy="379162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Sheriff-Patrol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</a:t>
            </a:r>
            <a:r>
              <a:rPr lang="en-US" sz="1400" dirty="0" smtClean="0">
                <a:solidFill>
                  <a:srgbClr val="000000"/>
                </a:solidFill>
              </a:rPr>
              <a:t>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cap="small" dirty="0">
                <a:solidFill>
                  <a:srgbClr val="000000"/>
                </a:solidFill>
              </a:rPr>
              <a:t>Patrol</a:t>
            </a: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652" y="2553539"/>
            <a:ext cx="2474740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 smtClean="0">
                <a:solidFill>
                  <a:srgbClr val="000000"/>
                </a:solidFill>
              </a:rPr>
              <a:t>Sheriff</a:t>
            </a:r>
            <a:r>
              <a:rPr lang="en-US" sz="1400" dirty="0" smtClean="0">
                <a:solidFill>
                  <a:srgbClr val="000000"/>
                </a:solidFill>
              </a:rPr>
              <a:t>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 smtClean="0"/>
              <a:t>reports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3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1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4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7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43200" y="1905000"/>
            <a:ext cx="6096000" cy="38862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deadlock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order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grpSp>
        <p:nvGrpSpPr>
          <p:cNvPr id="545" name="Group 983"/>
          <p:cNvGrpSpPr/>
          <p:nvPr/>
        </p:nvGrpSpPr>
        <p:grpSpPr>
          <a:xfrm>
            <a:off x="2989942" y="5991578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943600"/>
            <a:ext cx="5791200" cy="8382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99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362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276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4038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4800" y="1905000"/>
            <a:ext cx="4724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7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733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1905000"/>
            <a:ext cx="11430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51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60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756117" y="471422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1917" y="471422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2781" y="4724400"/>
            <a:ext cx="87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583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28464"/>
              </p:ext>
            </p:extLst>
          </p:nvPr>
        </p:nvGraphicFramePr>
        <p:xfrm>
          <a:off x="-152400" y="990600"/>
          <a:ext cx="911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18944737"/>
              </p:ext>
            </p:extLst>
          </p:nvPr>
        </p:nvGraphicFramePr>
        <p:xfrm>
          <a:off x="-152400" y="990600"/>
          <a:ext cx="9442191" cy="46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9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Sheriff-Patrol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2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83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22" name="TextBox 21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78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</p:spTree>
    <p:extLst>
      <p:ext uri="{BB962C8B-B14F-4D97-AF65-F5344CB8AC3E}">
        <p14:creationId xmlns:p14="http://schemas.microsoft.com/office/powerpoint/2010/main" val="31869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" y="990600"/>
            <a:ext cx="912166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9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143000"/>
            <a:ext cx="3429000" cy="4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6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12392</TotalTime>
  <Words>803</Words>
  <Application>Microsoft Macintosh PowerPoint</Application>
  <PresentationFormat>On-screen Show (4:3)</PresentationFormat>
  <Paragraphs>324</Paragraphs>
  <Slides>84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Slide Master</vt:lpstr>
      <vt:lpstr>Office Theme</vt:lpstr>
      <vt:lpstr>Multithreaded Programming for Mere Mortals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Tools</vt:lpstr>
      <vt:lpstr>+ 850 lines…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190</cp:revision>
  <dcterms:created xsi:type="dcterms:W3CDTF">2010-09-27T23:04:25Z</dcterms:created>
  <dcterms:modified xsi:type="dcterms:W3CDTF">2011-10-08T01:54:28Z</dcterms:modified>
</cp:coreProperties>
</file>